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4eb2b6e85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4eb2b6e85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4eb2b6e85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4eb2b6e85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4eb2b6e85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4eb2b6e85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3e58adab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3e58adab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25006fc77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25006fc77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25006fc7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25006fc7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f3e58adab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f3e58adab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24eb2b6e85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24eb2b6e85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24eb2b6e85_8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24eb2b6e85_8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24eb2b6e8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24eb2b6e8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3d65d7c5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3d65d7c5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24eb2b6e85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24eb2b6e85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3e58adab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3e58adab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f3e58adab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f3e58adab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f3e58adab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f3e58adab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3e58adab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f3e58adab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4eb2b6e8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4eb2b6e8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24eb2b6e8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24eb2b6e8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4eb2b6e85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4eb2b6e85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hyperlink" Target="http://drive.google.com/file/d/11Fnj5KzlUjkX8Bj6IKqD6CHkdpC3ZWWQ/view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5.png"/><Relationship Id="rId6" Type="http://schemas.openxmlformats.org/officeDocument/2006/relationships/hyperlink" Target="http://drive.google.com/file/d/1Ajm97aOmGZvXgvQnO5o7aXjy5p8lTmq0/view" TargetMode="External"/><Relationship Id="rId7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11" Type="http://schemas.openxmlformats.org/officeDocument/2006/relationships/image" Target="../media/image6.png"/><Relationship Id="rId10" Type="http://schemas.openxmlformats.org/officeDocument/2006/relationships/image" Target="../media/image10.png"/><Relationship Id="rId12" Type="http://schemas.openxmlformats.org/officeDocument/2006/relationships/image" Target="../media/image18.png"/><Relationship Id="rId9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9.png"/><Relationship Id="rId7" Type="http://schemas.openxmlformats.org/officeDocument/2006/relationships/image" Target="../media/image15.png"/><Relationship Id="rId8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/>
        </p:nvSpPr>
        <p:spPr>
          <a:xfrm>
            <a:off x="2656500" y="2237050"/>
            <a:ext cx="3831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Caterina Vargas Bueno - 11201812306 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Gabriel Moraes de Souza - 11201811286 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Lucas Moura de Almeida - 11201811415 </a:t>
            </a:r>
            <a:endParaRPr b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Pedro Henrique Assarito Araújo - 11201810768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3312750" y="3993575"/>
            <a:ext cx="2518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Prof. Dr. Loreto Pizzuti</a:t>
            </a:r>
            <a:endParaRPr b="1"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" name="Google Shape;66;p13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Escoamento em Bocal CD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444900" y="1526950"/>
            <a:ext cx="2254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Grupo 1 - Vapo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13" title="mix_3m25s (audio-joiner.com)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2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232050" y="1503225"/>
            <a:ext cx="8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 2: Determinação da posição da OCN no interior do bocal em condição de falha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25" y="2059500"/>
            <a:ext cx="3597325" cy="834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1" name="Google Shape;1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175" y="2100450"/>
            <a:ext cx="2238375" cy="752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588" y="3261825"/>
            <a:ext cx="2781300" cy="5905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25" y="3092424"/>
            <a:ext cx="3281350" cy="10076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2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232050" y="1503225"/>
            <a:ext cx="8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 2: Determinação da posição da OCN no interior do bocal em condição de falha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25" y="2059500"/>
            <a:ext cx="3597325" cy="834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1" name="Google Shape;17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175" y="2100450"/>
            <a:ext cx="2238375" cy="752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588" y="3261825"/>
            <a:ext cx="2781300" cy="5905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52925" y="3092424"/>
            <a:ext cx="3281350" cy="10076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74" name="Google Shape;17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4850" y="4220324"/>
            <a:ext cx="2804792" cy="657801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4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2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95250" y="1319650"/>
            <a:ext cx="880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Processo iterativo + Solução de Equações Transcendentais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247650" y="1719850"/>
            <a:ext cx="8648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Solução: Construção de uma Rotina no software GNU Octave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250" y="2183750"/>
            <a:ext cx="3653949" cy="272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3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0" y="1309650"/>
            <a:ext cx="88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Objetivo: Calcular a altitude na qual o escoamento no interior do bocal é isentrópico</a:t>
            </a:r>
            <a:endParaRPr/>
          </a:p>
        </p:txBody>
      </p:sp>
      <p:sp>
        <p:nvSpPr>
          <p:cNvPr id="189" name="Google Shape;189;p25"/>
          <p:cNvSpPr txBox="1"/>
          <p:nvPr/>
        </p:nvSpPr>
        <p:spPr>
          <a:xfrm>
            <a:off x="498750" y="3259300"/>
            <a:ext cx="61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 (Condição sem falhas):</a:t>
            </a:r>
            <a:endParaRPr/>
          </a:p>
        </p:txBody>
      </p:sp>
      <p:sp>
        <p:nvSpPr>
          <p:cNvPr id="190" name="Google Shape;190;p25"/>
          <p:cNvSpPr txBox="1"/>
          <p:nvPr/>
        </p:nvSpPr>
        <p:spPr>
          <a:xfrm>
            <a:off x="1627925" y="3733800"/>
            <a:ext cx="36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 &lt; 3.100 m  (overexpanded)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1728350" y="4208300"/>
            <a:ext cx="42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 &gt; 3.100 m  (underexpanded)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238" y="3259287"/>
            <a:ext cx="2235126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4063" y="4297550"/>
            <a:ext cx="2061500" cy="8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/>
          <p:nvPr/>
        </p:nvSpPr>
        <p:spPr>
          <a:xfrm>
            <a:off x="4708050" y="3519800"/>
            <a:ext cx="566100" cy="431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 flipH="1" rot="-10796358">
            <a:off x="4669423" y="4492310"/>
            <a:ext cx="566400" cy="431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066" y="1775625"/>
            <a:ext cx="5187483" cy="1121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25" title="mix_4m01s (audio-joiner.com).mp3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8163" y="4156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3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0" y="1309650"/>
            <a:ext cx="883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Objetivo: Calcular a altitude na qual o escoamento no interior do bocal é isentrópico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175" y="1815638"/>
            <a:ext cx="5991225" cy="128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/>
        </p:nvSpPr>
        <p:spPr>
          <a:xfrm>
            <a:off x="498750" y="3259300"/>
            <a:ext cx="617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Exemplo (Condição sem falhas):</a:t>
            </a:r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1627925" y="3733800"/>
            <a:ext cx="364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 &lt; 3.100 m  (overexpanded)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1728350" y="4208300"/>
            <a:ext cx="426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 &gt; 3.100 m  (underexpanded)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7238" y="3259287"/>
            <a:ext cx="2235126" cy="78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44063" y="4297550"/>
            <a:ext cx="2061500" cy="8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/>
          <p:nvPr/>
        </p:nvSpPr>
        <p:spPr>
          <a:xfrm>
            <a:off x="4708050" y="3519800"/>
            <a:ext cx="566100" cy="431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6"/>
          <p:cNvSpPr/>
          <p:nvPr/>
        </p:nvSpPr>
        <p:spPr>
          <a:xfrm flipH="1" rot="-10796358">
            <a:off x="4669423" y="4492310"/>
            <a:ext cx="566400" cy="431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Parte 4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28600" y="1354300"/>
            <a:ext cx="8915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Determinar o diagrama de operação do bocal do motor em questão nas condições de operação com e sem falhas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5" y="2100126"/>
            <a:ext cx="3618144" cy="2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7"/>
          <p:cNvSpPr txBox="1"/>
          <p:nvPr/>
        </p:nvSpPr>
        <p:spPr>
          <a:xfrm>
            <a:off x="1407547" y="4588416"/>
            <a:ext cx="16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 falhas</a:t>
            </a:r>
            <a:endParaRPr/>
          </a:p>
        </p:txBody>
      </p:sp>
      <p:pic>
        <p:nvPicPr>
          <p:cNvPr id="220" name="Google Shape;22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753" y="2077600"/>
            <a:ext cx="3683471" cy="24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7"/>
          <p:cNvSpPr txBox="1"/>
          <p:nvPr/>
        </p:nvSpPr>
        <p:spPr>
          <a:xfrm>
            <a:off x="5893488" y="4543400"/>
            <a:ext cx="15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 falhas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8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4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28"/>
          <p:cNvSpPr txBox="1"/>
          <p:nvPr/>
        </p:nvSpPr>
        <p:spPr>
          <a:xfrm>
            <a:off x="228600" y="1354300"/>
            <a:ext cx="8915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Determinar o diagrama de operação do bocal do motor em questão nas condições de operação com e sem falhas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8" name="Google Shape;22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5" y="2100126"/>
            <a:ext cx="3618144" cy="2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8"/>
          <p:cNvSpPr txBox="1"/>
          <p:nvPr/>
        </p:nvSpPr>
        <p:spPr>
          <a:xfrm>
            <a:off x="1407547" y="4588416"/>
            <a:ext cx="16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 falhas</a:t>
            </a:r>
            <a:endParaRPr/>
          </a:p>
        </p:txBody>
      </p:sp>
      <p:pic>
        <p:nvPicPr>
          <p:cNvPr id="230" name="Google Shape;23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9640" y="3877844"/>
            <a:ext cx="4042217" cy="846751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1" name="Google Shape;231;p28"/>
          <p:cNvSpPr txBox="1"/>
          <p:nvPr/>
        </p:nvSpPr>
        <p:spPr>
          <a:xfrm>
            <a:off x="4619653" y="3317008"/>
            <a:ext cx="404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Motor operando sem falhas: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2" name="Google Shape;23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653" y="2100125"/>
            <a:ext cx="1864863" cy="104835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28"/>
          <p:cNvSpPr txBox="1"/>
          <p:nvPr/>
        </p:nvSpPr>
        <p:spPr>
          <a:xfrm>
            <a:off x="7225150" y="2424200"/>
            <a:ext cx="1436700" cy="400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"/>
              <a:t>ε</a:t>
            </a:r>
            <a:r>
              <a:rPr lang="en"/>
              <a:t>=16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Parte 4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9" name="Google Shape;23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0312" y="3834192"/>
            <a:ext cx="4107388" cy="891608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" name="Google Shape;240;p29"/>
          <p:cNvSpPr txBox="1"/>
          <p:nvPr/>
        </p:nvSpPr>
        <p:spPr>
          <a:xfrm>
            <a:off x="4640457" y="3301880"/>
            <a:ext cx="410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Motor operando com falhas: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1" name="Google Shape;24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128" y="2107600"/>
            <a:ext cx="3683471" cy="24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0312" y="2107601"/>
            <a:ext cx="1853334" cy="104188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3" name="Google Shape;243;p29"/>
          <p:cNvSpPr txBox="1"/>
          <p:nvPr/>
        </p:nvSpPr>
        <p:spPr>
          <a:xfrm>
            <a:off x="1549863" y="4573400"/>
            <a:ext cx="15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falhas</a:t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228600" y="1354300"/>
            <a:ext cx="8915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Determinar o diagrama de operação do bocal do motor em questão nas condições de operação com e sem falhas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Parte 4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30"/>
          <p:cNvSpPr txBox="1"/>
          <p:nvPr/>
        </p:nvSpPr>
        <p:spPr>
          <a:xfrm>
            <a:off x="228600" y="1354300"/>
            <a:ext cx="8915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Determinar o diagrama de operação do bocal do motor em questão nas condições de operação com e sem falhas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525" y="2100126"/>
            <a:ext cx="3618144" cy="248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0"/>
          <p:cNvSpPr txBox="1"/>
          <p:nvPr/>
        </p:nvSpPr>
        <p:spPr>
          <a:xfrm>
            <a:off x="1407547" y="4588416"/>
            <a:ext cx="160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Sem falhas</a:t>
            </a:r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753" y="2077600"/>
            <a:ext cx="3683471" cy="24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/>
        </p:nvSpPr>
        <p:spPr>
          <a:xfrm>
            <a:off x="5893488" y="4543400"/>
            <a:ext cx="151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 falhas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Montserrat"/>
                <a:ea typeface="Montserrat"/>
                <a:cs typeface="Montserrat"/>
                <a:sym typeface="Montserrat"/>
              </a:rPr>
              <a:t>Conclusão</a:t>
            </a:r>
            <a:endParaRPr b="1" sz="2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152400" y="1338500"/>
            <a:ext cx="89154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Concluímos que todas as etapas executadas resultaram em condições esperadas, ou seja, propriedades do escoamento condizentes com a realidade. Sendo assim, o projeto foi capaz de não somente executar de maneira extremamente adequada todas as solicitações, como também gerou um documento capaz de fornecer os passos de como obter tais respostas.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No mais, possibilitou-se elaborar ferramentas computacionais que analisam os comportamentos do escoamento ao longo de um bocal CD de um motor foguete. Portanto, o devido entendimento deste documento evoca os princípios estudados e utilizados ao longo da disciplina de “Dinâmica de Gases”, fator fundamental para compreensão ampla dos mais diversos fenômenos no âmbito de escoamento de fluidos.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1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550" y="1382175"/>
            <a:ext cx="2037750" cy="30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/>
        </p:nvSpPr>
        <p:spPr>
          <a:xfrm>
            <a:off x="625425" y="45616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Rocketdyne F-1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2400" y="1928888"/>
            <a:ext cx="561975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/>
        </p:nvSpPr>
        <p:spPr>
          <a:xfrm>
            <a:off x="2496300" y="23101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Muito Obrigado !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1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0" y="1361200"/>
            <a:ext cx="27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-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Relações Isentrópicas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6300" y="2420388"/>
            <a:ext cx="762000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7638" y="2410875"/>
            <a:ext cx="122872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5725" y="2391813"/>
            <a:ext cx="971550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2647655" y="1714150"/>
            <a:ext cx="384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Placa de Injeção &amp; Entrada do Bocal (Escoamento Incompressível)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2721425" y="2930788"/>
            <a:ext cx="408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Garganta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(Escoamento Compressível)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2925" y="3450875"/>
            <a:ext cx="13906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1950" y="3450875"/>
            <a:ext cx="10001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1600" y="3446113"/>
            <a:ext cx="1419225" cy="54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 txBox="1"/>
          <p:nvPr/>
        </p:nvSpPr>
        <p:spPr>
          <a:xfrm>
            <a:off x="2721607" y="4052225"/>
            <a:ext cx="426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Saída do Bocal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(Escoamento Compressível)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65325" y="4459925"/>
            <a:ext cx="3118094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12900" y="4340088"/>
            <a:ext cx="1981925" cy="6327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12538" y="4394525"/>
            <a:ext cx="1657350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55625" y="4410363"/>
            <a:ext cx="1688375" cy="5182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5"/>
          <p:cNvSpPr txBox="1"/>
          <p:nvPr/>
        </p:nvSpPr>
        <p:spPr>
          <a:xfrm>
            <a:off x="113375" y="3331000"/>
            <a:ext cx="19257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Relação entre número de Mach e razão de expansão  de área</a:t>
            </a:r>
            <a:endParaRPr b="1" sz="1100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7" name="Google Shape;97;p15"/>
          <p:cNvCxnSpPr>
            <a:stCxn id="96" idx="2"/>
            <a:endCxn id="92" idx="0"/>
          </p:cNvCxnSpPr>
          <p:nvPr/>
        </p:nvCxnSpPr>
        <p:spPr>
          <a:xfrm flipH="1" rot="-5400000">
            <a:off x="1182125" y="3917800"/>
            <a:ext cx="436200" cy="648000"/>
          </a:xfrm>
          <a:prstGeom prst="curved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1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11125" y="1589800"/>
            <a:ext cx="194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Placa de Injeção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2720925" y="1589800"/>
            <a:ext cx="20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Entrada do Bocal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4943700" y="15898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Garganta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7057375" y="1589800"/>
            <a:ext cx="170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Saída do Bocal</a:t>
            </a:r>
            <a:endParaRPr b="1"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604650" y="2161300"/>
            <a:ext cx="1941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= 7 MPa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 = 3.049,19 K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ρ = 7,9974 kg/m</a:t>
            </a:r>
            <a:r>
              <a:rPr b="1"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baseline="3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 = 0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 = 0 m/s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16"/>
          <p:cNvSpPr txBox="1"/>
          <p:nvPr/>
        </p:nvSpPr>
        <p:spPr>
          <a:xfrm>
            <a:off x="2631000" y="2161300"/>
            <a:ext cx="1941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 = 7 MPa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 = 3.049,19 K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ρ = 7,9974 kg/m</a:t>
            </a:r>
            <a:r>
              <a:rPr b="1"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baseline="3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 = 0,3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 = 297, 1261 m/s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16"/>
          <p:cNvSpPr txBox="1"/>
          <p:nvPr/>
        </p:nvSpPr>
        <p:spPr>
          <a:xfrm>
            <a:off x="4868400" y="2161300"/>
            <a:ext cx="1941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 = 4,1 MPa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 = 2.875,617 K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ρ = 4,921548 kg/m</a:t>
            </a:r>
            <a:r>
              <a:rPr b="1"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baseline="3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 = 1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 = 961,8226 m/s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6952500" y="2139700"/>
            <a:ext cx="1941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 = 0,060675 MPa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 = 1.828,487 K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ρ = 0,115597 kg/m</a:t>
            </a:r>
            <a:r>
              <a:rPr b="1" baseline="30000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 baseline="30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 = 3,32594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 = 2.551,292 m/s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1" name="Google Shape;111;p16"/>
          <p:cNvCxnSpPr/>
          <p:nvPr/>
        </p:nvCxnSpPr>
        <p:spPr>
          <a:xfrm flipH="1">
            <a:off x="2372825" y="1589800"/>
            <a:ext cx="10200" cy="304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/>
          <p:cNvCxnSpPr/>
          <p:nvPr/>
        </p:nvCxnSpPr>
        <p:spPr>
          <a:xfrm flipH="1">
            <a:off x="4715100" y="1589800"/>
            <a:ext cx="10200" cy="304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/>
          <p:cNvCxnSpPr/>
          <p:nvPr/>
        </p:nvCxnSpPr>
        <p:spPr>
          <a:xfrm flipH="1">
            <a:off x="6753938" y="1589800"/>
            <a:ext cx="10200" cy="3042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1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3027" l="1996" r="2006" t="2365"/>
          <a:stretch/>
        </p:blipFill>
        <p:spPr>
          <a:xfrm>
            <a:off x="2074175" y="2026225"/>
            <a:ext cx="4891724" cy="290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2533351" y="1475500"/>
            <a:ext cx="407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Distância pela Velocidade do Escoamento</a:t>
            </a:r>
            <a:endParaRPr b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2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602675" y="1485900"/>
            <a:ext cx="62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 1: Garantia da Condição de Garganta Entupida no Bocal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75" y="2367525"/>
            <a:ext cx="4275450" cy="84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505675" y="3697175"/>
            <a:ext cx="834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Conclusão: Pressão externa sempre inferior à pressão de saída do bocal (condição de garganta entupida satisfeita)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1350" y="2018925"/>
            <a:ext cx="2152700" cy="13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2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232050" y="1503225"/>
            <a:ext cx="8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 2: Determinação da posição da OCN no interior do bocal em condição de falha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25" y="2059500"/>
            <a:ext cx="3597325" cy="834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2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232050" y="1503225"/>
            <a:ext cx="8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 2: Determinação da posição da OCN no interior do bocal em condição de falha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25" y="2059500"/>
            <a:ext cx="3597325" cy="834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175" y="2100450"/>
            <a:ext cx="2238375" cy="752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2496300" y="415650"/>
            <a:ext cx="415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Parte 2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232050" y="1503225"/>
            <a:ext cx="867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Objetivo 2: Determinação da posição da OCN no interior do bocal em condição de falha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25" y="2059500"/>
            <a:ext cx="3597325" cy="8343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2175" y="2100450"/>
            <a:ext cx="2238375" cy="752475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6588" y="3261825"/>
            <a:ext cx="2781300" cy="59055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